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4" r:id="rId2"/>
    <p:sldId id="279" r:id="rId3"/>
    <p:sldId id="293" r:id="rId4"/>
    <p:sldId id="295" r:id="rId5"/>
    <p:sldId id="296" r:id="rId6"/>
    <p:sldId id="297" r:id="rId7"/>
    <p:sldId id="298" r:id="rId8"/>
    <p:sldId id="281" r:id="rId9"/>
    <p:sldId id="299" r:id="rId10"/>
    <p:sldId id="300" r:id="rId11"/>
    <p:sldId id="309" r:id="rId12"/>
    <p:sldId id="301" r:id="rId13"/>
    <p:sldId id="302" r:id="rId14"/>
    <p:sldId id="303" r:id="rId15"/>
    <p:sldId id="304" r:id="rId16"/>
    <p:sldId id="305" r:id="rId17"/>
    <p:sldId id="307" r:id="rId18"/>
    <p:sldId id="308" r:id="rId19"/>
    <p:sldId id="282" r:id="rId20"/>
    <p:sldId id="291" r:id="rId21"/>
    <p:sldId id="292" r:id="rId2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-윤고딕340" panose="02030504000101010101" pitchFamily="18" charset="-127"/>
      <p:regular r:id="rId25"/>
    </p:embeddedFont>
    <p:embeddedFont>
      <p:font typeface="-윤고딕330" panose="02030504000101010101" pitchFamily="18" charset="-127"/>
      <p:regular r:id="rId26"/>
    </p:embeddedFont>
    <p:embeddedFont>
      <p:font typeface="-윤고딕350" panose="02030504000101010101" pitchFamily="18" charset="-127"/>
      <p:regular r:id="rId27"/>
    </p:embeddedFont>
    <p:embeddedFont>
      <p:font typeface="-윤명조340" panose="0203050400010101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294" y="-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95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2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5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13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2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85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2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4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0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0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95735-E490-44D9-8983-E28F8927C7E8}" type="datetimeFigureOut">
              <a:rPr lang="ko-KR" altLang="en-US" smtClean="0"/>
              <a:t>2013-12-11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E7062-02B9-42BA-96D9-A8B5FAA57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3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공모전사진전수상작\10회\10031_북한산_맑은날 북한산의 봄_안충호_d 사본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72253"/>
            <a:ext cx="9143999" cy="618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0" y="3962404"/>
            <a:ext cx="9144000" cy="2895596"/>
            <a:chOff x="0" y="3962400"/>
            <a:chExt cx="9144000" cy="2895596"/>
          </a:xfrm>
        </p:grpSpPr>
        <p:sp>
          <p:nvSpPr>
            <p:cNvPr id="16" name="직사각형 15"/>
            <p:cNvSpPr/>
            <p:nvPr/>
          </p:nvSpPr>
          <p:spPr>
            <a:xfrm rot="10800000">
              <a:off x="0" y="3962400"/>
              <a:ext cx="9144000" cy="289559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8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512" y="5101838"/>
              <a:ext cx="4144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-윤고딕340" pitchFamily="18" charset="-127"/>
                  <a:ea typeface="-윤고딕340" pitchFamily="18" charset="-127"/>
                </a:rPr>
                <a:t>환경공간정보활용과정 </a:t>
              </a:r>
              <a:r>
                <a:rPr lang="en-US" altLang="ko-KR" sz="2800" dirty="0" smtClean="0">
                  <a:latin typeface="-윤고딕340" pitchFamily="18" charset="-127"/>
                  <a:ea typeface="-윤고딕340" pitchFamily="18" charset="-127"/>
                </a:rPr>
                <a:t>1</a:t>
              </a:r>
              <a:r>
                <a:rPr lang="ko-KR" altLang="en-US" sz="2800" dirty="0" smtClean="0">
                  <a:latin typeface="-윤고딕340" pitchFamily="18" charset="-127"/>
                  <a:ea typeface="-윤고딕340" pitchFamily="18" charset="-127"/>
                </a:rPr>
                <a:t>기</a:t>
              </a:r>
              <a:endParaRPr lang="ko-KR" altLang="en-US" sz="2800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9512" y="5625058"/>
              <a:ext cx="422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latin typeface="-윤고딕350" pitchFamily="18" charset="-127"/>
                  <a:ea typeface="-윤고딕350" pitchFamily="18" charset="-127"/>
                </a:rPr>
                <a:t>QGIS for Park GIS</a:t>
              </a:r>
              <a:endParaRPr lang="ko-KR" alt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9512" y="6297396"/>
              <a:ext cx="82734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3</a:t>
              </a: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과목 </a:t>
              </a:r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QGIS </a:t>
              </a: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이론실습</a:t>
              </a:r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·</a:t>
              </a: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실무프로젝트</a:t>
              </a: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 </a:t>
              </a:r>
              <a:r>
                <a:rPr lang="en-US" altLang="ko-KR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|  2013. 12. 10. ~ 13.</a:t>
              </a:r>
              <a:endPara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24" name="Picture 10" descr="http://cfile211.uf.daum.net/original/22135E5051A392E20E07ED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609712">
            <a:off x="4836805" y="1409736"/>
            <a:ext cx="2971631" cy="1846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3" name="Picture 8" descr="http://cfile234.uf.daum.net/original/2508213E5255737E34A2D0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700000">
            <a:off x="6609753" y="1249427"/>
            <a:ext cx="2116105" cy="1618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5" name="Picture 6" descr="http://cfile228.uf.daum.net/original/01539837515BD13C32595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434430">
            <a:off x="6880902" y="2526517"/>
            <a:ext cx="1322667" cy="1008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http://inasafe.org/en/_images/010_qgis_logo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5663" y="3321169"/>
            <a:ext cx="1376775" cy="14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79512" y="-1786"/>
            <a:ext cx="8772926" cy="640800"/>
            <a:chOff x="179512" y="-1786"/>
            <a:chExt cx="8772926" cy="640800"/>
          </a:xfrm>
        </p:grpSpPr>
        <p:pic>
          <p:nvPicPr>
            <p:cNvPr id="20487" name="Picture 7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710" y="74746"/>
              <a:ext cx="2543728" cy="487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C:\Users\knps\Desktop\국립환경인력개발원_로고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4" t="35517" r="31071" b="36339"/>
            <a:stretch/>
          </p:blipFill>
          <p:spPr bwMode="auto">
            <a:xfrm>
              <a:off x="179512" y="-1786"/>
              <a:ext cx="1468846" cy="64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659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적도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본초자오선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035" y="5915843"/>
            <a:ext cx="897393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buAutoNum type="arabicParenR"/>
            </a:pP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적도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赤道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Equator):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위도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0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˚인 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적도를 기준으로 북쪽은 북위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남쪽은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남위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본초자오선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本初子午線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, Prime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Meridian): 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경도 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0˚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의 자오선으로 하여 동쪽은 동경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서쪽은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서경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" y="5391887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위도의 기준은 적도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, 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경도의 기준은 본초 자오선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”</a:t>
            </a:r>
            <a:endParaRPr lang="ko-KR" altLang="en-US" sz="2800" spc="-150" dirty="0" smtClean="0">
              <a:latin typeface="-윤명조340" pitchFamily="18" charset="-127"/>
              <a:ea typeface="-윤명조340" pitchFamily="18" charset="-127"/>
            </a:endParaRPr>
          </a:p>
        </p:txBody>
      </p:sp>
      <p:pic>
        <p:nvPicPr>
          <p:cNvPr id="7170" name="Picture 2" descr="http://cfile220.uf.daum.net/original/2405D04451C7DE533163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91" y="1762125"/>
            <a:ext cx="620402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30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360547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본초자오선 </a:t>
            </a:r>
            <a:r>
              <a:rPr lang="ko-KR" altLang="en-US" sz="3200" spc="-100" dirty="0" err="1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그리니치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63293" y="5915843"/>
            <a:ext cx="741741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1)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천문항해술 연구의 목적으로 </a:t>
            </a: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찰스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2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세가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1675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년에 설립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2) 1884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년부터 이 천문대를 지나는 자오선을 본초자오선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(Prime Meridian)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으로 지정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" y="5391887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경도가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0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˚인 영국 런던 </a:t>
            </a:r>
            <a:r>
              <a:rPr lang="ko-KR" altLang="en-US" sz="2800" spc="-150" dirty="0" err="1" smtClean="0">
                <a:latin typeface="-윤명조340" pitchFamily="18" charset="-127"/>
                <a:ea typeface="-윤명조340" pitchFamily="18" charset="-127"/>
              </a:rPr>
              <a:t>그리니치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구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 (</a:t>
            </a:r>
            <a:r>
              <a:rPr lang="ko-KR" altLang="en-US" sz="2800" spc="-150" dirty="0">
                <a:latin typeface="-윤명조340" pitchFamily="18" charset="-127"/>
                <a:ea typeface="-윤명조340" pitchFamily="18" charset="-127"/>
              </a:rPr>
              <a:t>舊</a:t>
            </a:r>
            <a:r>
              <a:rPr lang="en-US" altLang="ko-KR" sz="2800" spc="-150" dirty="0">
                <a:latin typeface="-윤명조340" pitchFamily="18" charset="-127"/>
                <a:ea typeface="-윤명조340" pitchFamily="18" charset="-127"/>
              </a:rPr>
              <a:t>) </a:t>
            </a:r>
            <a:r>
              <a:rPr lang="ko-KR" altLang="en-US" sz="2800" spc="-150" dirty="0">
                <a:latin typeface="-윤명조340" pitchFamily="18" charset="-127"/>
                <a:ea typeface="-윤명조340" pitchFamily="18" charset="-127"/>
              </a:rPr>
              <a:t>왕립 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천문대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”</a:t>
            </a:r>
            <a:endParaRPr lang="ko-KR" altLang="en-US" sz="2800" spc="-150" dirty="0" smtClean="0">
              <a:latin typeface="-윤명조340" pitchFamily="18" charset="-127"/>
              <a:ea typeface="-윤명조340" pitchFamily="18" charset="-127"/>
            </a:endParaRPr>
          </a:p>
        </p:txBody>
      </p:sp>
      <p:pic>
        <p:nvPicPr>
          <p:cNvPr id="18434" name="Picture 2" descr="http://cfile238.uf.daum.net/original/250ABE4A5140E7F12978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28" y="1505245"/>
            <a:ext cx="7851804" cy="388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cfile219.uf.daum.net/original/1109D54A5140E7F12A416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28" y="1505244"/>
            <a:ext cx="7851804" cy="388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cfile236.uf.daum.net/original/2409154A5140E7F228F4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28" y="1505245"/>
            <a:ext cx="7851804" cy="388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4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지구타원체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정의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84019" y="1907550"/>
            <a:ext cx="7960075" cy="932199"/>
            <a:chOff x="584019" y="2042355"/>
            <a:chExt cx="7960075" cy="932199"/>
          </a:xfrm>
        </p:grpSpPr>
        <p:sp>
          <p:nvSpPr>
            <p:cNvPr id="12" name="직사각형 11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7310" y="2308399"/>
              <a:ext cx="7213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지구의 모습을 실제와 가깝게 나타낸 회전타원체</a:t>
              </a:r>
              <a:endParaRPr lang="en-US" altLang="ko-KR" sz="200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84019" y="3019034"/>
            <a:ext cx="7960075" cy="932199"/>
            <a:chOff x="584019" y="2042355"/>
            <a:chExt cx="7960075" cy="932199"/>
          </a:xfrm>
        </p:grpSpPr>
        <p:sp>
          <p:nvSpPr>
            <p:cNvPr id="16" name="직사각형 15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6885" y="2308399"/>
              <a:ext cx="759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과거에는 각 국가별로 최적화된 지역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(Local)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의 지리좌표계를 선호</a:t>
              </a:r>
              <a:endParaRPr lang="en-US" altLang="ko-KR" sz="200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  <p:pic>
        <p:nvPicPr>
          <p:cNvPr id="8198" name="Picture 6" descr="http://cfile236.uf.daum.net/image/032DA04D51C7E7373B3DF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1" y="4552950"/>
            <a:ext cx="31051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17662" y="6322009"/>
            <a:ext cx="8092788" cy="400110"/>
            <a:chOff x="527337" y="6388237"/>
            <a:chExt cx="8092788" cy="400110"/>
          </a:xfrm>
        </p:grpSpPr>
        <p:sp>
          <p:nvSpPr>
            <p:cNvPr id="26" name="TextBox 25"/>
            <p:cNvSpPr txBox="1"/>
            <p:nvPr/>
          </p:nvSpPr>
          <p:spPr>
            <a:xfrm>
              <a:off x="527337" y="6388237"/>
              <a:ext cx="80927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r>
                <a:rPr lang="ko-KR" altLang="en-US" sz="2000" spc="-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과거 </a:t>
              </a:r>
              <a:r>
                <a:rPr lang="en-US" altLang="ko-KR" sz="2000" spc="-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Bessel 1841 </a:t>
              </a:r>
              <a:r>
                <a:rPr lang="ko-KR" altLang="en-US" sz="2000" spc="-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타원체는 일본에 최적화된 </a:t>
              </a:r>
              <a:r>
                <a:rPr lang="en-US" altLang="ko-KR" sz="2000" spc="-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Tokyo </a:t>
              </a:r>
              <a:r>
                <a:rPr lang="ko-KR" altLang="en-US" sz="2000" spc="-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데이텀</a:t>
              </a:r>
              <a:r>
                <a:rPr lang="ko-KR" altLang="en-US" sz="2000" spc="-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 사용</a:t>
              </a:r>
              <a:endParaRPr lang="en-US" altLang="ko-KR" sz="20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27547" y="6534763"/>
              <a:ext cx="7073017" cy="107059"/>
              <a:chOff x="1104733" y="6534763"/>
              <a:chExt cx="7073017" cy="107059"/>
            </a:xfrm>
          </p:grpSpPr>
          <p:pic>
            <p:nvPicPr>
              <p:cNvPr id="27" name="Picture 5" descr="C:\Users\우팀\Desktop\Untitled-1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733" y="6534763"/>
                <a:ext cx="107059" cy="107059"/>
              </a:xfrm>
              <a:prstGeom prst="rect">
                <a:avLst/>
              </a:prstGeom>
              <a:noFill/>
            </p:spPr>
          </p:pic>
          <p:pic>
            <p:nvPicPr>
              <p:cNvPr id="28" name="Picture 5" descr="C:\Users\우팀\Desktop\Untitled-1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0691" y="6534763"/>
                <a:ext cx="107059" cy="107059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73748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현재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지구타원체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WGS 84 - World Geodetic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98" y="1751011"/>
            <a:ext cx="5651605" cy="328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5035" y="5801543"/>
            <a:ext cx="8942851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 algn="just">
              <a:buAutoNum type="arabicParenR"/>
            </a:pP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WGS84(World Geodetic System 1984):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미국이 군사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·GPS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운용을 목적으로 구축한 지구타원체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  <a:p>
            <a:pPr marL="342900" indent="-342900" algn="just">
              <a:buAutoNum type="arabicParenR"/>
            </a:pP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GRS80(Geodetic Reference System 1980):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국제측지학협회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(IAG)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와 국제측지학 및 지구물리학연합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(IUGG)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에서 채택한 지구타원체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" y="5277587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spc="-300" dirty="0" smtClean="0">
                <a:latin typeface="-윤명조340" pitchFamily="18" charset="-127"/>
                <a:ea typeface="-윤명조340" pitchFamily="18" charset="-127"/>
              </a:rPr>
              <a:t>“ </a:t>
            </a:r>
            <a:r>
              <a:rPr lang="ko-KR" altLang="en-US" sz="2800" spc="-300" dirty="0" smtClean="0">
                <a:latin typeface="-윤명조340" pitchFamily="18" charset="-127"/>
                <a:ea typeface="-윤명조340" pitchFamily="18" charset="-127"/>
              </a:rPr>
              <a:t>지구 중심을 데이텀으로 하는 </a:t>
            </a:r>
            <a:r>
              <a:rPr lang="en-US" altLang="ko-KR" sz="2800" spc="-300" dirty="0" smtClean="0">
                <a:latin typeface="-윤명조340" pitchFamily="18" charset="-127"/>
                <a:ea typeface="-윤명조340" pitchFamily="18" charset="-127"/>
              </a:rPr>
              <a:t>WGS84 </a:t>
            </a:r>
            <a:r>
              <a:rPr lang="ko-KR" altLang="en-US" sz="2800" spc="-300" dirty="0" smtClean="0">
                <a:latin typeface="-윤명조340" pitchFamily="18" charset="-127"/>
                <a:ea typeface="-윤명조340" pitchFamily="18" charset="-127"/>
              </a:rPr>
              <a:t>또는</a:t>
            </a:r>
            <a:r>
              <a:rPr lang="en-US" altLang="ko-KR" sz="2800" spc="-300" dirty="0">
                <a:latin typeface="-윤명조340" pitchFamily="18" charset="-127"/>
                <a:ea typeface="-윤명조340" pitchFamily="18" charset="-127"/>
              </a:rPr>
              <a:t> </a:t>
            </a:r>
            <a:r>
              <a:rPr lang="en-US" altLang="ko-KR" sz="2800" spc="-300" dirty="0" smtClean="0">
                <a:latin typeface="-윤명조340" pitchFamily="18" charset="-127"/>
                <a:ea typeface="-윤명조340" pitchFamily="18" charset="-127"/>
              </a:rPr>
              <a:t>GRS80 </a:t>
            </a:r>
            <a:r>
              <a:rPr lang="ko-KR" altLang="en-US" sz="2800" spc="-300" dirty="0" smtClean="0">
                <a:latin typeface="-윤명조340" pitchFamily="18" charset="-127"/>
                <a:ea typeface="-윤명조340" pitchFamily="18" charset="-127"/>
              </a:rPr>
              <a:t>타원체 이용</a:t>
            </a:r>
            <a:r>
              <a:rPr lang="en-US" altLang="ko-KR" sz="2800" spc="-300" dirty="0" smtClean="0">
                <a:latin typeface="-윤명조340" pitchFamily="18" charset="-127"/>
                <a:ea typeface="-윤명조340" pitchFamily="18" charset="-127"/>
              </a:rPr>
              <a:t> ”</a:t>
            </a:r>
            <a:endParaRPr lang="ko-KR" altLang="en-US" sz="2800" spc="-300" dirty="0" smtClean="0">
              <a:latin typeface="-윤명조340" pitchFamily="18" charset="-127"/>
              <a:ea typeface="-윤명조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4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투영좌표계</a:t>
            </a:r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정의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61236" y="5915843"/>
            <a:ext cx="541847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하나의 타원체를 투영하는 데는 다양한 방식의 투영법이 존재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" y="5391887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지리좌표를 평면 상에 투영한 </a:t>
            </a:r>
            <a:r>
              <a:rPr lang="ko-KR" altLang="en-US" sz="2800" spc="-150" dirty="0" err="1" smtClean="0">
                <a:latin typeface="-윤명조340" pitchFamily="18" charset="-127"/>
                <a:ea typeface="-윤명조340" pitchFamily="18" charset="-127"/>
              </a:rPr>
              <a:t>좌표계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”</a:t>
            </a:r>
            <a:endParaRPr lang="ko-KR" altLang="en-US" sz="2800" spc="-150" dirty="0" smtClean="0">
              <a:latin typeface="-윤명조340" pitchFamily="18" charset="-127"/>
              <a:ea typeface="-윤명조340" pitchFamily="18" charset="-127"/>
            </a:endParaRPr>
          </a:p>
        </p:txBody>
      </p:sp>
      <p:pic>
        <p:nvPicPr>
          <p:cNvPr id="11266" name="Picture 2" descr="http://cfile201.uf.daum.net/original/272A0C4051C8010410D2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11" y="1685925"/>
            <a:ext cx="418338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2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측량원점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정의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227449" y="5339990"/>
            <a:ext cx="4689104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1)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서부원점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북위 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38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도선과 동경 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125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도선의 교차점</a:t>
            </a:r>
          </a:p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2)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중부원점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북위 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38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도선과 동경 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127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도선의 교차점</a:t>
            </a:r>
          </a:p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3)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동부원점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북위 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38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도선과 동경 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129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도선의 교차점</a:t>
            </a:r>
          </a:p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4)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동해원점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북위 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38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도선과 동경 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131</a:t>
            </a:r>
            <a:r>
              <a:rPr lang="ko-KR" altLang="en-US" sz="1600" dirty="0">
                <a:latin typeface="-윤고딕340" pitchFamily="18" charset="-127"/>
                <a:ea typeface="-윤고딕340" pitchFamily="18" charset="-127"/>
              </a:rPr>
              <a:t>도선의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교차점</a:t>
            </a:r>
            <a:endParaRPr lang="ko-KR" altLang="en-US" sz="16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" y="4816034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우리나라에는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(0,0) 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지점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, 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측량원점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(origin)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이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4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개 존재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”</a:t>
            </a:r>
            <a:endParaRPr lang="ko-KR" altLang="en-US" sz="2800" spc="-150" dirty="0" smtClean="0">
              <a:latin typeface="-윤명조340" pitchFamily="18" charset="-127"/>
              <a:ea typeface="-윤명조340" pitchFamily="18" charset="-127"/>
            </a:endParaRPr>
          </a:p>
        </p:txBody>
      </p:sp>
      <p:pic>
        <p:nvPicPr>
          <p:cNvPr id="12290" name="Picture 2" descr="http://cfile236.uf.daum.net/original/2560164D51C7E7370F55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49" y="1781173"/>
            <a:ext cx="2580752" cy="269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323999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대한민국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측량원점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65091" y="6033223"/>
            <a:ext cx="301076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(-)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부호 좌표가 발생되지 않도록</a:t>
            </a:r>
            <a:endParaRPr lang="ko-KR" altLang="en-US" sz="16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" y="5509267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X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좌표는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500,000m, Y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좌표는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200,000m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만큼 가산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”</a:t>
            </a:r>
            <a:endParaRPr lang="ko-KR" altLang="en-US" sz="2800" spc="-150" dirty="0" smtClean="0">
              <a:latin typeface="-윤명조340" pitchFamily="18" charset="-127"/>
              <a:ea typeface="-윤명조340" pitchFamily="18" charset="-127"/>
            </a:endParaRPr>
          </a:p>
        </p:txBody>
      </p:sp>
      <p:pic>
        <p:nvPicPr>
          <p:cNvPr id="13314" name="Picture 2" descr="http://cfile206.uf.daum.net/original/033F724A51C805A61704E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6" y="1553348"/>
            <a:ext cx="7822209" cy="395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2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UTM</a:t>
            </a:r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3200" spc="-100" dirty="0" err="1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좌표계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84019" y="1707494"/>
            <a:ext cx="7960075" cy="932199"/>
            <a:chOff x="584019" y="2042355"/>
            <a:chExt cx="7960075" cy="932199"/>
          </a:xfrm>
        </p:grpSpPr>
        <p:sp>
          <p:nvSpPr>
            <p:cNvPr id="11" name="직사각형 10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7310" y="2308399"/>
              <a:ext cx="7213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r>
                <a:rPr lang="ko-KR" altLang="en-US" sz="2000" spc="-15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국제 횡축 </a:t>
              </a:r>
              <a:r>
                <a:rPr lang="ko-KR" altLang="en-US" sz="2000" spc="-150" dirty="0" err="1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메르카토르</a:t>
              </a:r>
              <a:r>
                <a:rPr lang="en-US" altLang="ko-KR" sz="2000" spc="-15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(Universal Transverse Mercator) </a:t>
              </a:r>
              <a:r>
                <a:rPr lang="ko-KR" altLang="en-US" sz="2000" spc="-15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도법의 약어</a:t>
              </a:r>
              <a:endParaRPr lang="en-US" altLang="ko-KR" sz="2000" spc="-15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  <p:pic>
        <p:nvPicPr>
          <p:cNvPr id="14" name="Picture 2" descr="http://cfile213.uf.daum.net/original/1605F54B5140E127230D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52" y="2917825"/>
            <a:ext cx="6446008" cy="32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517662" y="6322009"/>
            <a:ext cx="8092788" cy="400110"/>
            <a:chOff x="527337" y="6388237"/>
            <a:chExt cx="8092788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527337" y="6388237"/>
              <a:ext cx="80927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지리좌표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(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위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, 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경도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)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를 투영하는 횡축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메르카토르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(TM)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 도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법</a:t>
              </a:r>
              <a:endPara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027547" y="6534763"/>
              <a:ext cx="7073017" cy="107059"/>
              <a:chOff x="1104733" y="6534763"/>
              <a:chExt cx="7073017" cy="107059"/>
            </a:xfrm>
          </p:grpSpPr>
          <p:pic>
            <p:nvPicPr>
              <p:cNvPr id="20" name="Picture 5" descr="C:\Users\우팀\Desktop\Untitled-1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733" y="6534763"/>
                <a:ext cx="107059" cy="107059"/>
              </a:xfrm>
              <a:prstGeom prst="rect">
                <a:avLst/>
              </a:prstGeom>
              <a:noFill/>
            </p:spPr>
          </p:pic>
          <p:pic>
            <p:nvPicPr>
              <p:cNvPr id="21" name="Picture 5" descr="C:\Users\우팀\Desktop\Untitled-1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0691" y="6534763"/>
                <a:ext cx="107059" cy="107059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9913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UTM</a:t>
            </a:r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격자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http://cfile213.uf.daum.net/original/1374DC445140DC9F1BC6A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27" y="1379993"/>
            <a:ext cx="8258547" cy="412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cfile230.uf.daum.net/original/243FA73D5140DDDB26D8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2039208"/>
            <a:ext cx="3324225" cy="18097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2" name="TextBox 21"/>
          <p:cNvSpPr txBox="1"/>
          <p:nvPr/>
        </p:nvSpPr>
        <p:spPr>
          <a:xfrm>
            <a:off x="394415" y="6033223"/>
            <a:ext cx="8355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6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도마다 영역을 나누어 영역 중앙의 표준 자오선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원점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)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을 기준으로 각각 투영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한국 동경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129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도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)</a:t>
            </a:r>
            <a:endParaRPr lang="ko-KR" altLang="en-US" sz="16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" y="5509267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“ 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우리나라는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UTM </a:t>
            </a:r>
            <a:r>
              <a:rPr lang="ko-KR" altLang="en-US" sz="2800" spc="-150" dirty="0" err="1" smtClean="0">
                <a:latin typeface="-윤명조340" pitchFamily="18" charset="-127"/>
                <a:ea typeface="-윤명조340" pitchFamily="18" charset="-127"/>
              </a:rPr>
              <a:t>좌표계에서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52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구역에 위치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 ”</a:t>
            </a:r>
            <a:endParaRPr lang="ko-KR" altLang="en-US" sz="2800" spc="-150" dirty="0" smtClean="0">
              <a:latin typeface="-윤명조340" pitchFamily="18" charset="-127"/>
              <a:ea typeface="-윤명조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74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923903"/>
            <a:ext cx="2688116" cy="6455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" y="453870"/>
            <a:ext cx="1963635" cy="9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31262" y="738861"/>
            <a:ext cx="456855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en-US" altLang="ko-KR" sz="6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3</a:t>
            </a:r>
            <a:endParaRPr lang="ko-KR" altLang="en-US" sz="6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0590" y="9543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3200" spc="-200" dirty="0" smtClean="0">
                <a:solidFill>
                  <a:srgbClr val="007BC7"/>
                </a:solidFill>
                <a:latin typeface="-윤고딕340" pitchFamily="18" charset="-127"/>
                <a:ea typeface="-윤고딕340" pitchFamily="18" charset="-127"/>
              </a:rPr>
              <a:t>QGIS</a:t>
            </a:r>
            <a:r>
              <a:rPr lang="ko-KR" altLang="en-US" sz="3200" spc="-200" dirty="0" smtClean="0">
                <a:solidFill>
                  <a:srgbClr val="004EA2"/>
                </a:solidFill>
                <a:latin typeface="-윤고딕340" pitchFamily="18" charset="-127"/>
                <a:ea typeface="-윤고딕340" pitchFamily="18" charset="-127"/>
              </a:rPr>
              <a:t> 실습</a:t>
            </a:r>
            <a:endParaRPr lang="ko-KR" altLang="en-US" sz="3200" spc="-200" dirty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39456" y="1754524"/>
            <a:ext cx="8864843" cy="4857289"/>
            <a:chOff x="317788" y="1932814"/>
            <a:chExt cx="8508179" cy="4686928"/>
          </a:xfrm>
          <a:solidFill>
            <a:schemeClr val="bg1"/>
          </a:solidFill>
        </p:grpSpPr>
        <p:pic>
          <p:nvPicPr>
            <p:cNvPr id="49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624" y="3535734"/>
              <a:ext cx="1552754" cy="1481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그룹 50"/>
            <p:cNvGrpSpPr/>
            <p:nvPr/>
          </p:nvGrpSpPr>
          <p:grpSpPr>
            <a:xfrm>
              <a:off x="317788" y="1932814"/>
              <a:ext cx="2340000" cy="4686928"/>
              <a:chOff x="527955" y="1932814"/>
              <a:chExt cx="2340000" cy="4686928"/>
            </a:xfrm>
            <a:grpFill/>
          </p:grpSpPr>
          <p:pic>
            <p:nvPicPr>
              <p:cNvPr id="65" name="Picture 4" descr="http://cfile234.uf.daum.net/original/2508213E5255737E34A2D0"/>
              <p:cNvPicPr preferRelativeResize="0"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955" y="1932814"/>
                <a:ext cx="2340000" cy="144000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66" name="Picture 9" descr="http://cfile206.uf.daum.net/image/150D6D4751469BAB225F0B"/>
              <p:cNvPicPr preferRelativeResize="0"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955" y="3556278"/>
                <a:ext cx="2340000" cy="144000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67" name="Picture 11" descr="http://cfile211.uf.daum.net/image/22135E5051A392E20E07ED"/>
              <p:cNvPicPr preferRelativeResize="0">
                <a:picLocks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955" y="5179742"/>
                <a:ext cx="2340000" cy="144000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3401878" y="1932814"/>
              <a:ext cx="2340000" cy="4686928"/>
              <a:chOff x="3360313" y="1932814"/>
              <a:chExt cx="2340000" cy="4686928"/>
            </a:xfrm>
            <a:grpFill/>
          </p:grpSpPr>
          <p:pic>
            <p:nvPicPr>
              <p:cNvPr id="60" name="Picture 7" descr="http://cfile204.uf.daum.net/original/2712213A51F7B1953222E8"/>
              <p:cNvPicPr preferRelativeResize="0">
                <a:picLocks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313" y="1932814"/>
                <a:ext cx="2340000" cy="144000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61" name="Picture 17" descr="http://cfile210.uf.daum.net/image/02253C4E51B19758145670"/>
              <p:cNvPicPr preferRelativeResize="0">
                <a:picLocks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313" y="5179742"/>
                <a:ext cx="2340000" cy="144000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53" name="그룹 52"/>
            <p:cNvGrpSpPr/>
            <p:nvPr/>
          </p:nvGrpSpPr>
          <p:grpSpPr>
            <a:xfrm>
              <a:off x="6485967" y="1932814"/>
              <a:ext cx="2340000" cy="4686928"/>
              <a:chOff x="6192669" y="1932814"/>
              <a:chExt cx="2340000" cy="4686928"/>
            </a:xfrm>
            <a:grpFill/>
          </p:grpSpPr>
          <p:pic>
            <p:nvPicPr>
              <p:cNvPr id="54" name="Picture 15" descr="http://cfile205.uf.daum.net/original/24782241518CC7402C110B"/>
              <p:cNvPicPr preferRelativeResize="0">
                <a:picLocks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2669" y="5179742"/>
                <a:ext cx="2340000" cy="144000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55" name="Picture 2" descr="C:\Documents and Settings\유병혁\바탕 화면\IMG00.jpg"/>
              <p:cNvPicPr preferRelativeResize="0">
                <a:picLocks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2669" y="1932814"/>
                <a:ext cx="2340000" cy="1440000"/>
              </a:xfrm>
              <a:prstGeom prst="rect">
                <a:avLst/>
              </a:prstGeom>
              <a:grpFill/>
            </p:spPr>
          </p:pic>
          <p:pic>
            <p:nvPicPr>
              <p:cNvPr id="56" name="Picture 13" descr="http://cfile223.uf.daum.net/image/263FB53551B16B67023F79"/>
              <p:cNvPicPr preferRelativeResize="0">
                <a:picLocks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2669" y="3556278"/>
                <a:ext cx="2340000" cy="1440000"/>
              </a:xfrm>
              <a:prstGeom prst="rect">
                <a:avLst/>
              </a:prstGeom>
              <a:grpFill/>
              <a:extLst/>
            </p:spPr>
          </p:pic>
        </p:grpSp>
      </p:grpSp>
    </p:spTree>
    <p:extLst>
      <p:ext uri="{BB962C8B-B14F-4D97-AF65-F5344CB8AC3E}">
        <p14:creationId xmlns:p14="http://schemas.microsoft.com/office/powerpoint/2010/main" val="37291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공모전사진전수상작\10회\10031_북한산_맑은날 북한산의 봄_안충호_d 사본.jpg"/>
          <p:cNvPicPr>
            <a:picLocks noChangeAspect="1" noChangeArrowheads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72252"/>
            <a:ext cx="9143999" cy="618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svn.osgeo.org/osgeo/marketing/logo/OSGeo_compass_watermark.pn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796" y="1754523"/>
            <a:ext cx="3753625" cy="503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908484" y="1458119"/>
            <a:ext cx="6116488" cy="4678982"/>
            <a:chOff x="908484" y="1124744"/>
            <a:chExt cx="6116488" cy="4678982"/>
          </a:xfrm>
        </p:grpSpPr>
        <p:sp>
          <p:nvSpPr>
            <p:cNvPr id="6" name="TextBox 5"/>
            <p:cNvSpPr txBox="1"/>
            <p:nvPr/>
          </p:nvSpPr>
          <p:spPr>
            <a:xfrm>
              <a:off x="4067944" y="1124744"/>
              <a:ext cx="29570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rgbClr val="0070C0"/>
                  </a:solidFill>
                  <a:latin typeface="-윤고딕350" pitchFamily="18" charset="-127"/>
                  <a:ea typeface="-윤고딕350" pitchFamily="18" charset="-127"/>
                </a:rPr>
                <a:t>CONTENTS</a:t>
              </a:r>
              <a:endParaRPr lang="ko-KR" altLang="en-US" sz="4400" spc="-300" dirty="0">
                <a:solidFill>
                  <a:srgbClr val="0070C0"/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8484" y="2205832"/>
              <a:ext cx="3567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rgbClr val="0070C0"/>
                  </a:solidFill>
                  <a:latin typeface="-윤고딕340" pitchFamily="18" charset="-127"/>
                  <a:ea typeface="-윤고딕340" pitchFamily="18" charset="-127"/>
                </a:rPr>
                <a:t>1. </a:t>
              </a:r>
              <a:r>
                <a:rPr lang="en-US" altLang="ko-KR" sz="2800" spc="-300" dirty="0" smtClean="0">
                  <a:latin typeface="-윤고딕340" pitchFamily="18" charset="-127"/>
                  <a:ea typeface="-윤고딕340" pitchFamily="18" charset="-127"/>
                </a:rPr>
                <a:t>GIS </a:t>
              </a:r>
              <a:r>
                <a:rPr lang="ko-KR" altLang="en-US" sz="2800" spc="-300" dirty="0" smtClean="0">
                  <a:latin typeface="-윤고딕340" pitchFamily="18" charset="-127"/>
                  <a:ea typeface="-윤고딕340" pitchFamily="18" charset="-127"/>
                </a:rPr>
                <a:t>데이터 이해하기 </a:t>
              </a:r>
              <a:r>
                <a:rPr lang="en-US" altLang="ko-KR" sz="2800" spc="-300" dirty="0" smtClean="0">
                  <a:latin typeface="-윤고딕340" pitchFamily="18" charset="-127"/>
                  <a:ea typeface="-윤고딕340" pitchFamily="18" charset="-127"/>
                </a:rPr>
                <a:t>(1)</a:t>
              </a:r>
              <a:endParaRPr lang="ko-KR" altLang="en-US" sz="2800" spc="-300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8484" y="323072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rgbClr val="0070C0"/>
                  </a:solidFill>
                  <a:latin typeface="-윤고딕340" pitchFamily="18" charset="-127"/>
                  <a:ea typeface="-윤고딕340" pitchFamily="18" charset="-127"/>
                </a:rPr>
                <a:t>2.</a:t>
              </a:r>
              <a:r>
                <a:rPr lang="en-US" altLang="ko-KR" sz="2800" spc="-300" dirty="0" smtClean="0">
                  <a:latin typeface="-윤고딕340" pitchFamily="18" charset="-127"/>
                  <a:ea typeface="-윤고딕340" pitchFamily="18" charset="-127"/>
                </a:rPr>
                <a:t> </a:t>
              </a:r>
              <a:r>
                <a:rPr lang="ko-KR" altLang="en-US" sz="2800" spc="-300" dirty="0" err="1" smtClean="0">
                  <a:latin typeface="-윤고딕340" pitchFamily="18" charset="-127"/>
                  <a:ea typeface="-윤고딕340" pitchFamily="18" charset="-127"/>
                </a:rPr>
                <a:t>좌표계</a:t>
              </a:r>
              <a:r>
                <a:rPr lang="ko-KR" altLang="en-US" sz="2800" spc="-300" dirty="0" smtClean="0">
                  <a:latin typeface="-윤고딕340" pitchFamily="18" charset="-127"/>
                  <a:ea typeface="-윤고딕340" pitchFamily="18" charset="-127"/>
                </a:rPr>
                <a:t> 이해하기 </a:t>
              </a:r>
              <a:r>
                <a:rPr lang="en-US" altLang="ko-KR" sz="2800" spc="-300" dirty="0" smtClean="0">
                  <a:latin typeface="-윤고딕340" pitchFamily="18" charset="-127"/>
                  <a:ea typeface="-윤고딕340" pitchFamily="18" charset="-127"/>
                </a:rPr>
                <a:t>(2)</a:t>
              </a:r>
              <a:endParaRPr lang="ko-KR" altLang="en-US" sz="2800" spc="-300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8484" y="4255614"/>
              <a:ext cx="30187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rgbClr val="0070C0"/>
                  </a:solidFill>
                  <a:latin typeface="-윤고딕340" pitchFamily="18" charset="-127"/>
                  <a:ea typeface="-윤고딕340" pitchFamily="18" charset="-127"/>
                </a:rPr>
                <a:t>3.</a:t>
              </a:r>
              <a:r>
                <a:rPr lang="en-US" altLang="ko-KR" sz="2800" spc="-300" dirty="0" smtClean="0">
                  <a:latin typeface="-윤고딕340" pitchFamily="18" charset="-127"/>
                  <a:ea typeface="-윤고딕340" pitchFamily="18" charset="-127"/>
                </a:rPr>
                <a:t> QGIS </a:t>
              </a:r>
              <a:r>
                <a:rPr lang="ko-KR" altLang="en-US" sz="2800" spc="-300" dirty="0" smtClean="0">
                  <a:latin typeface="-윤고딕340" pitchFamily="18" charset="-127"/>
                  <a:ea typeface="-윤고딕340" pitchFamily="18" charset="-127"/>
                </a:rPr>
                <a:t>실습 </a:t>
              </a:r>
              <a:r>
                <a:rPr lang="en-US" altLang="ko-KR" sz="2800" spc="-300" dirty="0" smtClean="0">
                  <a:latin typeface="-윤고딕340" pitchFamily="18" charset="-127"/>
                  <a:ea typeface="-윤고딕340" pitchFamily="18" charset="-127"/>
                </a:rPr>
                <a:t>(3 ~ 14)</a:t>
              </a:r>
              <a:endParaRPr lang="ko-KR" altLang="en-US" sz="2800" spc="-300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8484" y="5280506"/>
              <a:ext cx="4365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rgbClr val="0070C0"/>
                  </a:solidFill>
                  <a:latin typeface="-윤고딕340" pitchFamily="18" charset="-127"/>
                  <a:ea typeface="-윤고딕340" pitchFamily="18" charset="-127"/>
                </a:rPr>
                <a:t>4.</a:t>
              </a:r>
              <a:r>
                <a:rPr lang="en-US" altLang="ko-KR" sz="2800" spc="-300" dirty="0" smtClean="0">
                  <a:latin typeface="-윤고딕340" pitchFamily="18" charset="-127"/>
                  <a:ea typeface="-윤고딕340" pitchFamily="18" charset="-127"/>
                </a:rPr>
                <a:t> GIS </a:t>
              </a:r>
              <a:r>
                <a:rPr lang="ko-KR" altLang="en-US" sz="2800" spc="-300" dirty="0" smtClean="0">
                  <a:latin typeface="-윤고딕340" pitchFamily="18" charset="-127"/>
                  <a:ea typeface="-윤고딕340" pitchFamily="18" charset="-127"/>
                </a:rPr>
                <a:t>실무 프로젝트 </a:t>
              </a:r>
              <a:r>
                <a:rPr lang="en-US" altLang="ko-KR" sz="2800" spc="-300" dirty="0" smtClean="0">
                  <a:latin typeface="-윤고딕340" pitchFamily="18" charset="-127"/>
                  <a:ea typeface="-윤고딕340" pitchFamily="18" charset="-127"/>
                </a:rPr>
                <a:t>(</a:t>
              </a:r>
              <a:r>
                <a:rPr lang="ko-KR" altLang="en-US" sz="2800" spc="-300" dirty="0" smtClean="0">
                  <a:latin typeface="-윤고딕340" pitchFamily="18" charset="-127"/>
                  <a:ea typeface="-윤고딕340" pitchFamily="18" charset="-127"/>
                </a:rPr>
                <a:t>조별 과제</a:t>
              </a:r>
              <a:r>
                <a:rPr lang="en-US" altLang="ko-KR" sz="2800" spc="-300" dirty="0" smtClean="0">
                  <a:latin typeface="-윤고딕340" pitchFamily="18" charset="-127"/>
                  <a:ea typeface="-윤고딕340" pitchFamily="18" charset="-127"/>
                </a:rPr>
                <a:t>)</a:t>
              </a:r>
              <a:endParaRPr lang="ko-KR" altLang="en-US" sz="2800" spc="-300" dirty="0">
                <a:latin typeface="-윤고딕340" pitchFamily="18" charset="-127"/>
                <a:ea typeface="-윤고딕340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79512" y="-1786"/>
            <a:ext cx="8772926" cy="640800"/>
            <a:chOff x="179512" y="-1786"/>
            <a:chExt cx="8772926" cy="640800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710" y="74746"/>
              <a:ext cx="2543728" cy="487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C:\Users\knps\Desktop\국립환경인력개발원_로고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4" t="35517" r="31071" b="36339"/>
            <a:stretch/>
          </p:blipFill>
          <p:spPr bwMode="auto">
            <a:xfrm>
              <a:off x="179512" y="-1786"/>
              <a:ext cx="1468846" cy="64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41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svn.osgeo.org/osgeo/marketing/logo/OSGeo_compass_watermark.pn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796" y="1783717"/>
            <a:ext cx="3753625" cy="503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" y="923903"/>
            <a:ext cx="2688116" cy="6455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" y="453870"/>
            <a:ext cx="1963635" cy="9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33396" y="738861"/>
            <a:ext cx="456855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en-US" altLang="ko-KR" sz="6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4</a:t>
            </a:r>
            <a:endParaRPr lang="ko-KR" altLang="en-US" sz="6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0590" y="954305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3200" spc="-200" dirty="0" smtClean="0">
                <a:solidFill>
                  <a:srgbClr val="007BC7"/>
                </a:solidFill>
                <a:latin typeface="-윤고딕340" pitchFamily="18" charset="-127"/>
                <a:ea typeface="-윤고딕340" pitchFamily="18" charset="-127"/>
              </a:rPr>
              <a:t>GIS</a:t>
            </a:r>
            <a:r>
              <a:rPr lang="ko-KR" altLang="en-US" sz="3200" spc="-200" dirty="0" smtClean="0">
                <a:solidFill>
                  <a:srgbClr val="007BC7"/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3200" spc="-200" dirty="0" smtClean="0">
                <a:solidFill>
                  <a:srgbClr val="004EA2"/>
                </a:solidFill>
                <a:latin typeface="-윤고딕340" pitchFamily="18" charset="-127"/>
                <a:ea typeface="-윤고딕340" pitchFamily="18" charset="-127"/>
              </a:rPr>
              <a:t>실무 프로젝트</a:t>
            </a:r>
            <a:endParaRPr lang="ko-KR" altLang="en-US" sz="3200" spc="-200" dirty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84019" y="1907550"/>
            <a:ext cx="7960075" cy="932199"/>
            <a:chOff x="584019" y="2042355"/>
            <a:chExt cx="7960075" cy="932199"/>
          </a:xfrm>
        </p:grpSpPr>
        <p:sp>
          <p:nvSpPr>
            <p:cNvPr id="36" name="직사각형 35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57310" y="2308399"/>
              <a:ext cx="7213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dist" latinLnBrk="0"/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공원관리를 위한 자유 주제로 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GIS 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지도 제작 및 발표 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(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최소 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개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)</a:t>
              </a:r>
              <a:endParaRPr lang="en-US" altLang="ko-KR" sz="200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84019" y="3058778"/>
            <a:ext cx="7960075" cy="932199"/>
            <a:chOff x="584019" y="2042355"/>
            <a:chExt cx="7960075" cy="932199"/>
          </a:xfrm>
        </p:grpSpPr>
        <p:sp>
          <p:nvSpPr>
            <p:cNvPr id="40" name="직사각형 39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7310" y="2308399"/>
              <a:ext cx="7213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dist" latinLnBrk="0"/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지도 제작 과정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(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사진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)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과 결과를 포함하여 프레젠테이션 작성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(10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분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)</a:t>
              </a:r>
              <a:endParaRPr lang="en-US" altLang="ko-KR" sz="200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84019" y="4210006"/>
            <a:ext cx="7960075" cy="932199"/>
            <a:chOff x="584019" y="2042355"/>
            <a:chExt cx="7960075" cy="932199"/>
          </a:xfrm>
        </p:grpSpPr>
        <p:sp>
          <p:nvSpPr>
            <p:cNvPr id="57" name="직사각형 56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57310" y="2308399"/>
              <a:ext cx="7213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dist" latinLnBrk="0"/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단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, GIS 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지도에 최소 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개 데이터는 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GPS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로 실측</a:t>
              </a:r>
              <a:r>
                <a:rPr lang="ko-KR" altLang="en-US" sz="2000" dirty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한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 데이터를 가공</a:t>
              </a:r>
              <a:endParaRPr lang="en-US" altLang="ko-KR" sz="200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84019" y="5361233"/>
            <a:ext cx="7960075" cy="932199"/>
            <a:chOff x="584019" y="2042355"/>
            <a:chExt cx="7960075" cy="932199"/>
          </a:xfrm>
        </p:grpSpPr>
        <p:sp>
          <p:nvSpPr>
            <p:cNvPr id="62" name="직사각형 61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7310" y="2308399"/>
              <a:ext cx="7213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dist" latinLnBrk="0"/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4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명 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개조로 진행하며 결과물은 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POKUS 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업무공지 </a:t>
              </a:r>
              <a:r>
                <a:rPr lang="ko-KR" altLang="en-US" sz="2000" dirty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 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공유</a:t>
              </a:r>
              <a:endParaRPr lang="en-US" altLang="ko-KR" sz="200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resumeconfidence.com/wp-content/uploads/2013/04/3240.thank-you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93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" y="923903"/>
            <a:ext cx="2688116" cy="6455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" y="453870"/>
            <a:ext cx="1963635" cy="9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33396" y="738861"/>
            <a:ext cx="456855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en-US" altLang="ko-KR" sz="6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1</a:t>
            </a:r>
            <a:endParaRPr lang="ko-KR" altLang="en-US" sz="6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0590" y="954305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3200" spc="-200" dirty="0" smtClean="0">
                <a:solidFill>
                  <a:srgbClr val="007BC7"/>
                </a:solidFill>
                <a:latin typeface="-윤고딕340" pitchFamily="18" charset="-127"/>
                <a:ea typeface="-윤고딕340" pitchFamily="18" charset="-127"/>
              </a:rPr>
              <a:t>GIS</a:t>
            </a:r>
            <a:r>
              <a:rPr lang="ko-KR" altLang="en-US" sz="3200" spc="-200" dirty="0" smtClean="0">
                <a:solidFill>
                  <a:srgbClr val="007BC7"/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3200" spc="-200" dirty="0" smtClean="0">
                <a:solidFill>
                  <a:srgbClr val="004EA2"/>
                </a:solidFill>
                <a:latin typeface="-윤고딕340" pitchFamily="18" charset="-127"/>
                <a:ea typeface="-윤고딕340" pitchFamily="18" charset="-127"/>
              </a:rPr>
              <a:t>데이터 이해하기</a:t>
            </a:r>
            <a:endParaRPr lang="ko-KR" altLang="en-US" sz="3200" spc="-200" dirty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381832" y="1833700"/>
            <a:ext cx="6380377" cy="3463007"/>
            <a:chOff x="1381832" y="2024200"/>
            <a:chExt cx="6380377" cy="3463007"/>
          </a:xfrm>
        </p:grpSpPr>
        <p:pic>
          <p:nvPicPr>
            <p:cNvPr id="50" name="Picture 2" descr="http://cfile201.uf.daum.net/original/2225E44051B96FE51FBC0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2" t="63235" r="10065" b="1312"/>
            <a:stretch/>
          </p:blipFill>
          <p:spPr bwMode="auto">
            <a:xfrm>
              <a:off x="3016959" y="2024200"/>
              <a:ext cx="3110082" cy="1715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/>
            <p:cNvGrpSpPr/>
            <p:nvPr/>
          </p:nvGrpSpPr>
          <p:grpSpPr>
            <a:xfrm>
              <a:off x="1381832" y="3970851"/>
              <a:ext cx="6380377" cy="1516356"/>
              <a:chOff x="1206619" y="3970851"/>
              <a:chExt cx="6380377" cy="1516356"/>
            </a:xfrm>
          </p:grpSpPr>
          <p:pic>
            <p:nvPicPr>
              <p:cNvPr id="52" name="Picture 2" descr="http://cfile201.uf.daum.net/original/2225E44051B96FE51FBC0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35" t="33274" r="14055" b="37068"/>
              <a:stretch/>
            </p:blipFill>
            <p:spPr bwMode="auto">
              <a:xfrm>
                <a:off x="4724400" y="4051782"/>
                <a:ext cx="2862596" cy="143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http://cfile201.uf.daum.net/original/2225E44051B96FE51FBC0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5" t="1225" r="9028" b="67444"/>
              <a:stretch/>
            </p:blipFill>
            <p:spPr bwMode="auto">
              <a:xfrm>
                <a:off x="1206619" y="3970851"/>
                <a:ext cx="3068835" cy="151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3" name="TextBox 52"/>
          <p:cNvSpPr txBox="1"/>
          <p:nvPr/>
        </p:nvSpPr>
        <p:spPr>
          <a:xfrm>
            <a:off x="2" y="5506842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dirty="0" smtClean="0">
                <a:latin typeface="-윤명조340" pitchFamily="18" charset="-127"/>
                <a:ea typeface="-윤명조340" pitchFamily="18" charset="-127"/>
              </a:rPr>
              <a:t> 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GIS </a:t>
            </a:r>
            <a:r>
              <a:rPr lang="ko-KR" altLang="en-US" sz="2800" dirty="0" smtClean="0">
                <a:latin typeface="-윤명조340" pitchFamily="18" charset="-127"/>
                <a:ea typeface="-윤명조340" pitchFamily="18" charset="-127"/>
              </a:rPr>
              <a:t>데이터는 실세계를 추상화하여 표현하는 것 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”</a:t>
            </a:r>
            <a:endParaRPr lang="ko-KR" altLang="en-US" sz="2800" dirty="0" smtClean="0">
              <a:latin typeface="-윤명조340" pitchFamily="18" charset="-127"/>
              <a:ea typeface="-윤명조34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3663" y="6030143"/>
            <a:ext cx="767671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1)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래스터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(Raster)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데이터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열과 행으로 배치된 화소들의 배열로 구성된 영상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2)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벡터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(Vector)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데이터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점과 베지어 곡선을 이용해서 테두리와 내부로 채워 만든 자료</a:t>
            </a:r>
          </a:p>
        </p:txBody>
      </p:sp>
    </p:spTree>
    <p:extLst>
      <p:ext uri="{BB962C8B-B14F-4D97-AF65-F5344CB8AC3E}">
        <p14:creationId xmlns:p14="http://schemas.microsoft.com/office/powerpoint/2010/main" val="159650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벡터 데이터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유형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0" name="Picture 2" descr="http://cfile233.uf.daum.net/original/0274054051B96FE4348D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89" y="1549298"/>
            <a:ext cx="4340166" cy="360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896695" y="5753918"/>
            <a:ext cx="5347554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buAutoNum type="arabicParenR"/>
            </a:pP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포인트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(Point):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우물과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같이 점 형태의 자료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폴리라인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(Polyline):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강과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같이 선 형태의 자료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폴리곤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(Polygon):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호수와 같이 면 형태로 구성되는 자료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" y="5229962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dirty="0" smtClean="0">
                <a:latin typeface="-윤명조340" pitchFamily="18" charset="-127"/>
                <a:ea typeface="-윤명조340" pitchFamily="18" charset="-127"/>
              </a:rPr>
              <a:t> 벡터 데이터의 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3</a:t>
            </a:r>
            <a:r>
              <a:rPr lang="ko-KR" altLang="en-US" sz="2800" dirty="0" smtClean="0">
                <a:latin typeface="-윤명조340" pitchFamily="18" charset="-127"/>
                <a:ea typeface="-윤명조340" pitchFamily="18" charset="-127"/>
              </a:rPr>
              <a:t>가지 유형 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”</a:t>
            </a:r>
            <a:endParaRPr lang="ko-KR" altLang="en-US" sz="2800" dirty="0" smtClean="0">
              <a:latin typeface="-윤명조340" pitchFamily="18" charset="-127"/>
              <a:ea typeface="-윤명조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14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쉐이프 파일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정의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84019" y="1907550"/>
            <a:ext cx="7960075" cy="932199"/>
            <a:chOff x="584019" y="2042355"/>
            <a:chExt cx="7960075" cy="932199"/>
          </a:xfrm>
        </p:grpSpPr>
        <p:sp>
          <p:nvSpPr>
            <p:cNvPr id="10" name="직사각형 9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7310" y="2308399"/>
              <a:ext cx="7213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가장 일반적으로 통용되는 벡터 데이터 포맷</a:t>
              </a:r>
              <a:endParaRPr lang="en-US" altLang="ko-KR" sz="200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4019" y="3019034"/>
            <a:ext cx="7960075" cy="932199"/>
            <a:chOff x="584019" y="2042355"/>
            <a:chExt cx="7960075" cy="932199"/>
          </a:xfrm>
        </p:grpSpPr>
        <p:sp>
          <p:nvSpPr>
            <p:cNvPr id="14" name="직사각형 13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6885" y="2308399"/>
              <a:ext cx="759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지리적으로 참조된 피처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(?)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들의 </a:t>
              </a:r>
              <a:r>
                <a:rPr lang="ko-KR" altLang="en-US" sz="2000" dirty="0" err="1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지오메트리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(?)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와 </a:t>
              </a:r>
              <a:r>
                <a:rPr lang="ko-KR" altLang="en-US" sz="2000" dirty="0" err="1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어트리뷰트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(?)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 정의</a:t>
              </a:r>
              <a:endParaRPr lang="en-US" altLang="ko-KR" sz="200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9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397095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지오메트리</a:t>
            </a:r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3200" spc="-100" dirty="0" err="1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어트리뷰트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http://cfile217.uf.daum.net/original/235A463351C9A8041557B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81" y="1572362"/>
            <a:ext cx="745678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9026" y="5753918"/>
            <a:ext cx="8222892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buAutoNum type="arabicParenR"/>
            </a:pP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피처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(Feature):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지도에 표시될 수 있는 </a:t>
            </a: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실세계의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객체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지오메트리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(Geometry):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좌표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즉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기하학적 위치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어트리뷰트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(Attributes):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하나의 피처에서 고유의 </a:t>
            </a: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지오메트리와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맞물려 저장되는 속성정보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" y="5229962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dirty="0" smtClean="0">
                <a:latin typeface="-윤명조340" pitchFamily="18" charset="-127"/>
                <a:ea typeface="-윤명조340" pitchFamily="18" charset="-127"/>
              </a:rPr>
              <a:t> 피처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, </a:t>
            </a:r>
            <a:r>
              <a:rPr lang="ko-KR" altLang="en-US" sz="2800" dirty="0" err="1" smtClean="0">
                <a:latin typeface="-윤명조340" pitchFamily="18" charset="-127"/>
                <a:ea typeface="-윤명조340" pitchFamily="18" charset="-127"/>
              </a:rPr>
              <a:t>지오메트리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, </a:t>
            </a:r>
            <a:r>
              <a:rPr lang="ko-KR" altLang="en-US" sz="2800" dirty="0" err="1" smtClean="0">
                <a:latin typeface="-윤명조340" pitchFamily="18" charset="-127"/>
                <a:ea typeface="-윤명조340" pitchFamily="18" charset="-127"/>
              </a:rPr>
              <a:t>어트리뷰트</a:t>
            </a:r>
            <a:r>
              <a:rPr lang="ko-KR" altLang="en-US" sz="2800" dirty="0" smtClean="0">
                <a:latin typeface="-윤명조340" pitchFamily="18" charset="-127"/>
                <a:ea typeface="-윤명조340" pitchFamily="18" charset="-127"/>
              </a:rPr>
              <a:t> 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”</a:t>
            </a:r>
            <a:endParaRPr lang="ko-KR" altLang="en-US" sz="2800" dirty="0" smtClean="0">
              <a:latin typeface="-윤명조340" pitchFamily="18" charset="-127"/>
              <a:ea typeface="-윤명조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3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쉐이프파일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구성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2809" y="5465539"/>
            <a:ext cx="5875326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buAutoNum type="arabicParenR"/>
            </a:pP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SHP: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피처 </a:t>
            </a: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지오메트리를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저장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  <a:p>
            <a:pPr marL="342900" indent="-342900">
              <a:buAutoNum type="arabicParenR"/>
            </a:pP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DBF: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피처 </a:t>
            </a: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어트리뷰트를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저장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  <a:p>
            <a:pPr marL="342900" indent="-342900">
              <a:buAutoNum type="arabicParenR"/>
            </a:pP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SHX: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피처</a:t>
            </a:r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지오메트리의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색인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(index)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을 저장하는 인덱스 파일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  <a:p>
            <a:pPr marL="342900" indent="-342900">
              <a:buAutoNum type="arabicParenR"/>
            </a:pP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PRJ: </a:t>
            </a: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좌표계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정보를 저장하는 파일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" y="4942319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dirty="0" smtClean="0">
                <a:latin typeface="-윤명조340" pitchFamily="18" charset="-127"/>
                <a:ea typeface="-윤명조340" pitchFamily="18" charset="-127"/>
              </a:rPr>
              <a:t> 필수적인 파일은 </a:t>
            </a:r>
            <a:r>
              <a:rPr lang="en-US" altLang="ko-KR" sz="2800" dirty="0" err="1" smtClean="0">
                <a:latin typeface="-윤명조340" pitchFamily="18" charset="-127"/>
                <a:ea typeface="-윤명조340" pitchFamily="18" charset="-127"/>
              </a:rPr>
              <a:t>shp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, </a:t>
            </a:r>
            <a:r>
              <a:rPr lang="en-US" altLang="ko-KR" sz="2800" dirty="0" err="1" smtClean="0">
                <a:latin typeface="-윤명조340" pitchFamily="18" charset="-127"/>
                <a:ea typeface="-윤명조340" pitchFamily="18" charset="-127"/>
              </a:rPr>
              <a:t>shx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, dbf ”</a:t>
            </a:r>
            <a:endParaRPr lang="ko-KR" altLang="en-US" sz="2800" dirty="0" smtClean="0">
              <a:latin typeface="-윤명조340" pitchFamily="18" charset="-127"/>
              <a:ea typeface="-윤명조340" pitchFamily="18" charset="-127"/>
            </a:endParaRPr>
          </a:p>
        </p:txBody>
      </p:sp>
      <p:pic>
        <p:nvPicPr>
          <p:cNvPr id="5122" name="Picture 2" descr="http://cfile202.uf.daum.net/image/222A304851B95E012079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68" y="1876424"/>
            <a:ext cx="2935266" cy="281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7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923903"/>
            <a:ext cx="2688116" cy="6455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" y="453870"/>
            <a:ext cx="1963635" cy="9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31262" y="738861"/>
            <a:ext cx="456855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en-US" altLang="ko-KR" sz="6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2</a:t>
            </a:r>
            <a:endParaRPr lang="ko-KR" altLang="en-US" sz="6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0590" y="954305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3200" spc="-200" dirty="0" err="1" smtClean="0">
                <a:solidFill>
                  <a:srgbClr val="007BC7"/>
                </a:solidFill>
                <a:latin typeface="-윤고딕340" pitchFamily="18" charset="-127"/>
                <a:ea typeface="-윤고딕340" pitchFamily="18" charset="-127"/>
              </a:rPr>
              <a:t>좌표계</a:t>
            </a:r>
            <a:r>
              <a:rPr lang="ko-KR" altLang="en-US" sz="3200" spc="-200" dirty="0" smtClean="0">
                <a:solidFill>
                  <a:srgbClr val="004EA2"/>
                </a:solidFill>
                <a:latin typeface="-윤고딕340" pitchFamily="18" charset="-127"/>
                <a:ea typeface="-윤고딕340" pitchFamily="18" charset="-127"/>
              </a:rPr>
              <a:t> 이해하기</a:t>
            </a:r>
            <a:endParaRPr lang="ko-KR" altLang="en-US" sz="3200" spc="-200" dirty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4019" y="1907550"/>
            <a:ext cx="7960075" cy="932199"/>
            <a:chOff x="584019" y="2042355"/>
            <a:chExt cx="7960075" cy="932199"/>
          </a:xfrm>
        </p:grpSpPr>
        <p:sp>
          <p:nvSpPr>
            <p:cNvPr id="30" name="직사각형 29"/>
            <p:cNvSpPr/>
            <p:nvPr/>
          </p:nvSpPr>
          <p:spPr>
            <a:xfrm>
              <a:off x="584019" y="2042355"/>
              <a:ext cx="7960075" cy="9321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66886" y="2182650"/>
              <a:ext cx="7594341" cy="651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7310" y="2308399"/>
              <a:ext cx="7213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r>
                <a:rPr lang="en-US" altLang="ko-KR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GIS 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데이터가 다양한 방식으로 위치를 표기하는 </a:t>
              </a:r>
              <a:r>
                <a:rPr lang="ko-KR" altLang="en-US" sz="2000" dirty="0" err="1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측위의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-윤고딕340" pitchFamily="18" charset="-127"/>
                  <a:ea typeface="-윤고딕340" pitchFamily="18" charset="-127"/>
                </a:rPr>
                <a:t> 기준</a:t>
              </a:r>
              <a:endParaRPr lang="en-US" altLang="ko-KR" sz="2000" dirty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</p:grpSp>
      <p:pic>
        <p:nvPicPr>
          <p:cNvPr id="6146" name="Picture 2" descr="http://cfile223.uf.daum.net/original/221C565051C7E75E13EA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24" y="3250902"/>
            <a:ext cx="3473464" cy="181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018721" y="5913214"/>
            <a:ext cx="508671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buAutoNum type="arabicParenR"/>
            </a:pP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지리좌표계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(Geographic Coordinate System, GCS)</a:t>
            </a:r>
          </a:p>
          <a:p>
            <a:pPr marL="342900" indent="-342900">
              <a:buAutoNum type="arabicParenR"/>
            </a:pP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투영좌표계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(Projected Coordinate System, PCS)</a:t>
            </a:r>
            <a:endParaRPr lang="ko-KR" altLang="en-US" sz="1600" dirty="0" smtClean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" y="5389994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dirty="0" smtClean="0">
                <a:latin typeface="-윤명조340" pitchFamily="18" charset="-127"/>
                <a:ea typeface="-윤명조340" pitchFamily="18" charset="-127"/>
              </a:rPr>
              <a:t> </a:t>
            </a:r>
            <a:r>
              <a:rPr lang="ko-KR" altLang="en-US" sz="2800" dirty="0" err="1" smtClean="0">
                <a:latin typeface="-윤명조340" pitchFamily="18" charset="-127"/>
                <a:ea typeface="-윤명조340" pitchFamily="18" charset="-127"/>
              </a:rPr>
              <a:t>좌표계의</a:t>
            </a:r>
            <a:r>
              <a:rPr lang="ko-KR" altLang="en-US" sz="2800" dirty="0" smtClean="0">
                <a:latin typeface="-윤명조340" pitchFamily="18" charset="-127"/>
                <a:ea typeface="-윤명조340" pitchFamily="18" charset="-127"/>
              </a:rPr>
              <a:t> 두 가지 유형</a:t>
            </a:r>
            <a:r>
              <a:rPr lang="en-US" altLang="ko-KR" sz="2800" dirty="0" smtClean="0">
                <a:latin typeface="-윤명조340" pitchFamily="18" charset="-127"/>
                <a:ea typeface="-윤명조340" pitchFamily="18" charset="-127"/>
              </a:rPr>
              <a:t> ”</a:t>
            </a:r>
            <a:endParaRPr lang="ko-KR" altLang="en-US" sz="2800" dirty="0" smtClean="0">
              <a:latin typeface="-윤명조340" pitchFamily="18" charset="-127"/>
              <a:ea typeface="-윤명조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90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39" y="799455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3200" spc="-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지리좌표계</a:t>
            </a:r>
            <a:r>
              <a:rPr lang="ko-KR" altLang="en-US" sz="32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3200" spc="-100" dirty="0" smtClean="0">
                <a:solidFill>
                  <a:srgbClr val="0070C0"/>
                </a:solidFill>
                <a:latin typeface="-윤고딕340" pitchFamily="18" charset="-127"/>
                <a:ea typeface="-윤고딕340" pitchFamily="18" charset="-127"/>
              </a:rPr>
              <a:t>정의</a:t>
            </a:r>
            <a:endParaRPr lang="ko-KR" altLang="en-US" sz="3200" spc="-200" dirty="0" smtClean="0">
              <a:solidFill>
                <a:srgbClr val="004EA2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580468"/>
            <a:ext cx="1657939" cy="688071"/>
            <a:chOff x="1" y="453870"/>
            <a:chExt cx="2688116" cy="1115611"/>
          </a:xfrm>
        </p:grpSpPr>
        <p:sp>
          <p:nvSpPr>
            <p:cNvPr id="4" name="직사각형 3"/>
            <p:cNvSpPr/>
            <p:nvPr/>
          </p:nvSpPr>
          <p:spPr>
            <a:xfrm>
              <a:off x="1" y="923903"/>
              <a:ext cx="2688116" cy="645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6" y="453870"/>
              <a:ext cx="1963635" cy="9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-1528" y="6788151"/>
            <a:ext cx="9144000" cy="6985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0914" y="5915843"/>
            <a:ext cx="847911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buAutoNum type="arabicParenR"/>
            </a:pP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지리좌표계에서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한 지점은 경도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(longitude)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와 위도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(latitude)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값으로 지정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위도와 경도는 지구 중심에서 지표면 상에 지점까지 측정된 각을 뜻하며 도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(degrees)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로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표시</a:t>
            </a:r>
            <a:endParaRPr lang="en-US" altLang="ko-KR" sz="1600" dirty="0" smtClean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" y="5391887"/>
            <a:ext cx="914399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“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지구상 위치를 결정하는데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3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차원 구면을 이용하는 </a:t>
            </a:r>
            <a:r>
              <a:rPr lang="ko-KR" altLang="en-US" sz="2800" spc="-150" dirty="0" err="1" smtClean="0">
                <a:latin typeface="-윤명조340" pitchFamily="18" charset="-127"/>
                <a:ea typeface="-윤명조340" pitchFamily="18" charset="-127"/>
              </a:rPr>
              <a:t>좌표계</a:t>
            </a:r>
            <a:r>
              <a:rPr lang="ko-KR" altLang="en-US" sz="2800" spc="-150" dirty="0" smtClean="0">
                <a:latin typeface="-윤명조340" pitchFamily="18" charset="-127"/>
                <a:ea typeface="-윤명조340" pitchFamily="18" charset="-127"/>
              </a:rPr>
              <a:t> </a:t>
            </a:r>
            <a:r>
              <a:rPr lang="en-US" altLang="ko-KR" sz="2800" spc="-150" dirty="0" smtClean="0">
                <a:latin typeface="-윤명조340" pitchFamily="18" charset="-127"/>
                <a:ea typeface="-윤명조340" pitchFamily="18" charset="-127"/>
              </a:rPr>
              <a:t>”</a:t>
            </a:r>
            <a:endParaRPr lang="ko-KR" altLang="en-US" sz="2800" spc="-150" dirty="0" smtClean="0">
              <a:latin typeface="-윤명조340" pitchFamily="18" charset="-127"/>
              <a:ea typeface="-윤명조340" pitchFamily="18" charset="-127"/>
            </a:endParaRPr>
          </a:p>
        </p:txBody>
      </p:sp>
      <p:pic>
        <p:nvPicPr>
          <p:cNvPr id="7170" name="Picture 2" descr="http://cfile220.uf.daum.net/original/2405D04451C7DE533163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91" y="1762125"/>
            <a:ext cx="620402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4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691</Words>
  <Application>Microsoft Office PowerPoint</Application>
  <PresentationFormat>화면 슬라이드 쇼(4:3)</PresentationFormat>
  <Paragraphs>84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굴림</vt:lpstr>
      <vt:lpstr>Arial</vt:lpstr>
      <vt:lpstr>맑은 고딕</vt:lpstr>
      <vt:lpstr>-윤고딕340</vt:lpstr>
      <vt:lpstr>-윤고딕330</vt:lpstr>
      <vt:lpstr>-윤고딕350</vt:lpstr>
      <vt:lpstr>-윤명조340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국립공원관리공단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GGRS</dc:creator>
  <cp:lastModifiedBy>knps</cp:lastModifiedBy>
  <cp:revision>609</cp:revision>
  <dcterms:created xsi:type="dcterms:W3CDTF">2013-11-14T19:26:11Z</dcterms:created>
  <dcterms:modified xsi:type="dcterms:W3CDTF">2013-12-10T23:58:13Z</dcterms:modified>
</cp:coreProperties>
</file>